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p:scale>
          <a:sx n="60" d="100"/>
          <a:sy n="60" d="100"/>
        </p:scale>
        <p:origin x="28" y="2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jpeg>
</file>

<file path=ppt/media/image39.png>
</file>

<file path=ppt/media/image4.jpeg>
</file>

<file path=ppt/media/image40.png>
</file>

<file path=ppt/media/image41.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30</a:t>
            </a:fld>
            <a:endParaRPr lang="en-US"/>
          </a:p>
        </p:txBody>
      </p:sp>
    </p:spTree>
    <p:extLst>
      <p:ext uri="{BB962C8B-B14F-4D97-AF65-F5344CB8AC3E}">
        <p14:creationId xmlns:p14="http://schemas.microsoft.com/office/powerpoint/2010/main" val="2116738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Finally, we gathered data and did initial data exploration as well as identifying the training labels.</a:t>
            </a:r>
          </a:p>
          <a:p>
            <a:r>
              <a:rPr lang="en-US" sz="2200" dirty="0">
                <a:solidFill>
                  <a:schemeClr val="accent3">
                    <a:lumMod val="25000"/>
                  </a:schemeClr>
                </a:solidFill>
                <a:latin typeface="Abadi" panose="020B0604020104020204" pitchFamily="34" charset="0"/>
              </a:rPr>
              <a:t>By the quantity of launches taking place we counted the number of launch sites and each particular number and occurrence of each orbits</a:t>
            </a:r>
          </a:p>
          <a:p>
            <a:r>
              <a:rPr lang="en-US" sz="2200" dirty="0">
                <a:solidFill>
                  <a:schemeClr val="accent3">
                    <a:lumMod val="25000"/>
                  </a:schemeClr>
                </a:solidFill>
                <a:latin typeface="Abadi" panose="020B0604020104020204" pitchFamily="34" charset="0"/>
              </a:rPr>
              <a:t>From the outcome column, we made a new label named – ‘Landing Outcome Label’ and then saved the results into csv.</a:t>
            </a:r>
          </a:p>
          <a:p>
            <a:r>
              <a:rPr lang="en-US" sz="2200" dirty="0">
                <a:solidFill>
                  <a:schemeClr val="accent3">
                    <a:lumMod val="25000"/>
                  </a:schemeClr>
                </a:solidFill>
                <a:latin typeface="Abadi" panose="020B0604020104020204" pitchFamily="34" charset="0"/>
              </a:rPr>
              <a:t>Link to Notebook: https://github.com/Neuromanxer/DataSciCapstone</a:t>
            </a:r>
          </a:p>
          <a:p>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7" name="Picture 6">
            <a:extLst>
              <a:ext uri="{FF2B5EF4-FFF2-40B4-BE49-F238E27FC236}">
                <a16:creationId xmlns:a16="http://schemas.microsoft.com/office/drawing/2014/main" id="{06820D65-14B6-A825-D045-EC3ED62D1EDE}"/>
              </a:ext>
            </a:extLst>
          </p:cNvPr>
          <p:cNvPicPr>
            <a:picLocks noChangeAspect="1"/>
          </p:cNvPicPr>
          <p:nvPr/>
        </p:nvPicPr>
        <p:blipFill>
          <a:blip r:embed="rId3"/>
          <a:stretch>
            <a:fillRect/>
          </a:stretch>
        </p:blipFill>
        <p:spPr>
          <a:xfrm>
            <a:off x="1123818" y="1486343"/>
            <a:ext cx="4686563" cy="4597842"/>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sz="2400" dirty="0"/>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8" name="Picture 7">
            <a:extLst>
              <a:ext uri="{FF2B5EF4-FFF2-40B4-BE49-F238E27FC236}">
                <a16:creationId xmlns:a16="http://schemas.microsoft.com/office/drawing/2014/main" id="{E92B1E6D-9E37-C2AA-32F7-D7B5CA5D530B}"/>
              </a:ext>
            </a:extLst>
          </p:cNvPr>
          <p:cNvPicPr>
            <a:picLocks noChangeAspect="1"/>
          </p:cNvPicPr>
          <p:nvPr/>
        </p:nvPicPr>
        <p:blipFill>
          <a:blip r:embed="rId3"/>
          <a:stretch>
            <a:fillRect/>
          </a:stretch>
        </p:blipFill>
        <p:spPr>
          <a:xfrm>
            <a:off x="985962" y="3518855"/>
            <a:ext cx="4845780" cy="3115541"/>
          </a:xfrm>
          <a:prstGeom prst="rect">
            <a:avLst/>
          </a:prstGeom>
        </p:spPr>
      </p:pic>
      <p:pic>
        <p:nvPicPr>
          <p:cNvPr id="11" name="Picture 10">
            <a:extLst>
              <a:ext uri="{FF2B5EF4-FFF2-40B4-BE49-F238E27FC236}">
                <a16:creationId xmlns:a16="http://schemas.microsoft.com/office/drawing/2014/main" id="{5A0E64AE-3441-47D0-7787-ECFFC2581A8A}"/>
              </a:ext>
            </a:extLst>
          </p:cNvPr>
          <p:cNvPicPr>
            <a:picLocks noChangeAspect="1"/>
          </p:cNvPicPr>
          <p:nvPr/>
        </p:nvPicPr>
        <p:blipFill>
          <a:blip r:embed="rId4"/>
          <a:stretch>
            <a:fillRect/>
          </a:stretch>
        </p:blipFill>
        <p:spPr>
          <a:xfrm>
            <a:off x="6353092" y="1595983"/>
            <a:ext cx="4510170" cy="2365474"/>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1600" b="0" i="0" dirty="0">
                <a:effectLst/>
                <a:highlight>
                  <a:srgbClr val="FFFFFF"/>
                </a:highlight>
                <a:latin typeface="__Inter_aaf875"/>
              </a:rPr>
              <a:t>When using Postgres, it is critical that the SpaceX dataset be uploaded to the database without having to leave the </a:t>
            </a:r>
            <a:r>
              <a:rPr lang="en-US" sz="1600" b="0" i="0" dirty="0" err="1">
                <a:effectLst/>
                <a:highlight>
                  <a:srgbClr val="FFFFFF"/>
                </a:highlight>
                <a:latin typeface="__Inter_aaf875"/>
              </a:rPr>
              <a:t>Jupyter</a:t>
            </a:r>
            <a:r>
              <a:rPr lang="en-US" sz="1600" b="0" i="0" dirty="0">
                <a:effectLst/>
                <a:highlight>
                  <a:srgbClr val="FFFFFF"/>
                </a:highlight>
                <a:latin typeface="__Inter_aaf875"/>
              </a:rPr>
              <a:t> notebook.</a:t>
            </a:r>
            <a:br>
              <a:rPr lang="en-US" sz="1600" dirty="0"/>
            </a:br>
            <a:r>
              <a:rPr lang="en-US" sz="1600" b="0" i="0" dirty="0">
                <a:effectLst/>
                <a:highlight>
                  <a:srgbClr val="FFFFFF"/>
                </a:highlight>
                <a:latin typeface="__Inter_aaf875"/>
              </a:rPr>
              <a:t>We also did EDA using SQL query to understand something out of data. We wrote queries to find out for </a:t>
            </a:r>
            <a:r>
              <a:rPr lang="en-US" sz="1600" b="0" i="0" dirty="0" err="1">
                <a:effectLst/>
                <a:highlight>
                  <a:srgbClr val="FFFFFF"/>
                </a:highlight>
                <a:latin typeface="__Inter_aaf875"/>
              </a:rPr>
              <a:t>instance:We</a:t>
            </a:r>
            <a:r>
              <a:rPr lang="en-US" sz="1600" b="0" i="0" dirty="0">
                <a:effectLst/>
                <a:highlight>
                  <a:srgbClr val="FFFFFF"/>
                </a:highlight>
                <a:latin typeface="__Inter_aaf875"/>
              </a:rPr>
              <a:t> wrote queries to find out for instance:</a:t>
            </a:r>
            <a:br>
              <a:rPr lang="en-US" sz="1600" dirty="0"/>
            </a:br>
            <a:r>
              <a:rPr lang="en-US" sz="1600" dirty="0"/>
              <a:t>- </a:t>
            </a:r>
            <a:r>
              <a:rPr lang="en-US" sz="1600" b="0" i="0" dirty="0">
                <a:effectLst/>
                <a:highlight>
                  <a:srgbClr val="FFFFFF"/>
                </a:highlight>
                <a:latin typeface="__Inter_aaf875"/>
              </a:rPr>
              <a:t>The name of the spaces launch sites particularly for the first time.</a:t>
            </a:r>
            <a:br>
              <a:rPr lang="en-US" sz="1600" dirty="0"/>
            </a:br>
            <a:r>
              <a:rPr lang="en-US" sz="1600" dirty="0"/>
              <a:t>- </a:t>
            </a:r>
            <a:r>
              <a:rPr lang="en-US" sz="1600" b="0" i="0" dirty="0">
                <a:effectLst/>
                <a:highlight>
                  <a:srgbClr val="FFFFFF"/>
                </a:highlight>
                <a:latin typeface="__Inter_aaf875"/>
              </a:rPr>
              <a:t>NASA CRS boosters’ total payload mass refers to the amount of total mass each booster is designed to carry to orbit.</a:t>
            </a:r>
            <a:br>
              <a:rPr lang="en-US" sz="1600" dirty="0"/>
            </a:br>
            <a:r>
              <a:rPr lang="en-US" sz="1600" dirty="0"/>
              <a:t>- </a:t>
            </a:r>
            <a:r>
              <a:rPr lang="en-US" sz="1600" b="0" i="0" dirty="0">
                <a:effectLst/>
                <a:highlight>
                  <a:srgbClr val="FFFFFF"/>
                </a:highlight>
                <a:latin typeface="__Inter_aaf875"/>
              </a:rPr>
              <a:t>From it one can rework out an average payload mass handled by booster version F9 v1. 1</a:t>
            </a:r>
            <a:br>
              <a:rPr lang="en-US" sz="1600" dirty="0"/>
            </a:br>
            <a:endParaRPr lang="en-US" sz="1600" dirty="0"/>
          </a:p>
          <a:p>
            <a:pPr>
              <a:lnSpc>
                <a:spcPct val="100000"/>
              </a:lnSpc>
              <a:spcBef>
                <a:spcPts val="1400"/>
              </a:spcBef>
            </a:pPr>
            <a:r>
              <a:rPr lang="en-US" sz="1600" b="0" i="0" dirty="0">
                <a:effectLst/>
                <a:highlight>
                  <a:srgbClr val="FFFFFF"/>
                </a:highlight>
                <a:latin typeface="__Inter_aaf875"/>
              </a:rPr>
              <a:t>Overall, it is also important to focus on the number of missions that have been successfully completed with those that were unsuccessful.</a:t>
            </a:r>
            <a:br>
              <a:rPr lang="en-US" sz="1600" dirty="0"/>
            </a:br>
            <a:r>
              <a:rPr lang="en-US" sz="1600" b="0" i="0" dirty="0">
                <a:effectLst/>
                <a:highlight>
                  <a:srgbClr val="FFFFFF"/>
                </a:highlight>
                <a:latin typeface="__Inter_aaf875"/>
              </a:rPr>
              <a:t>The following are the failed landing outcomes in drone ship, their booster version, and the launch site it originated from.</a:t>
            </a:r>
            <a:br>
              <a:rPr lang="en-US" sz="1600" dirty="0"/>
            </a:br>
            <a:r>
              <a:rPr lang="en-US" sz="1600" b="0" i="0" dirty="0">
                <a:effectLst/>
                <a:highlight>
                  <a:srgbClr val="FFFFFF"/>
                </a:highlight>
                <a:latin typeface="__Inter_aaf875"/>
              </a:rPr>
              <a:t>The link to the notebook is https:they are involved /mainly stored at GitHub: com/</a:t>
            </a:r>
            <a:r>
              <a:rPr lang="en-US" sz="1600" b="0" i="0" dirty="0" err="1">
                <a:effectLst/>
                <a:highlight>
                  <a:srgbClr val="FFFFFF"/>
                </a:highlight>
                <a:latin typeface="__Inter_aaf875"/>
              </a:rPr>
              <a:t>chuksoo</a:t>
            </a:r>
            <a:r>
              <a:rPr lang="en-US" sz="1600" b="0" i="0" dirty="0">
                <a:effectLst/>
                <a:highlight>
                  <a:srgbClr val="FFFFFF"/>
                </a:highlight>
                <a:latin typeface="__Inter_aaf875"/>
              </a:rPr>
              <a:t>/IBM-Data-Science-Capstone-SpaceX/blob/main/EDA%20with%20SQL. </a:t>
            </a:r>
            <a:r>
              <a:rPr lang="en-US" sz="1600" b="0" i="0" dirty="0" err="1">
                <a:effectLst/>
                <a:highlight>
                  <a:srgbClr val="FFFFFF"/>
                </a:highlight>
                <a:latin typeface="__Inter_aaf875"/>
              </a:rPr>
              <a:t>ipynb</a:t>
            </a:r>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006013" cy="2989344"/>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identified and labeled the launch sites and included other points such as markers, circles and lines to indicate whether the launches of the respective site on the folium map were successful or not.</a:t>
            </a:r>
          </a:p>
          <a:p>
            <a:pPr>
              <a:lnSpc>
                <a:spcPct val="100000"/>
              </a:lnSpc>
              <a:spcBef>
                <a:spcPts val="1400"/>
              </a:spcBef>
            </a:pPr>
            <a:r>
              <a:rPr lang="en-US" sz="2200" dirty="0">
                <a:solidFill>
                  <a:schemeClr val="accent3">
                    <a:lumMod val="25000"/>
                  </a:schemeClr>
                </a:solidFill>
                <a:latin typeface="Abadi" panose="020B0604020104020204" pitchFamily="34" charset="0"/>
              </a:rPr>
              <a:t>To do that, we labeled the feature launch outcome as either a failure or success and categorized them as class 0 and class 1, respectively. This is because the number of successful treatment is compared with the number of failures where 0 represents failure and 1 represents success.</a:t>
            </a:r>
          </a:p>
          <a:p>
            <a:pPr>
              <a:lnSpc>
                <a:spcPct val="100000"/>
              </a:lnSpc>
              <a:spcBef>
                <a:spcPts val="1400"/>
              </a:spcBef>
            </a:pPr>
            <a:r>
              <a:rPr lang="en-US" sz="2200" dirty="0">
                <a:solidFill>
                  <a:schemeClr val="accent3">
                    <a:lumMod val="25000"/>
                  </a:schemeClr>
                </a:solidFill>
                <a:latin typeface="Abadi" panose="020B0604020104020204" pitchFamily="34" charset="0"/>
              </a:rPr>
              <a:t>Focusing on the clusters assessed by the color-labeled markers, it is possible to define those launch sites that were characterized by a high proportion of successful outcomes. </a:t>
            </a:r>
          </a:p>
          <a:p>
            <a:pPr>
              <a:lnSpc>
                <a:spcPct val="100000"/>
              </a:lnSpc>
              <a:spcBef>
                <a:spcPts val="1400"/>
              </a:spcBef>
            </a:pPr>
            <a:r>
              <a:rPr lang="en-US" sz="2200" dirty="0">
                <a:solidFill>
                  <a:schemeClr val="accent3">
                    <a:lumMod val="25000"/>
                  </a:schemeClr>
                </a:solidFill>
                <a:latin typeface="Abadi" panose="020B0604020104020204" pitchFamily="34" charset="0"/>
              </a:rPr>
              <a:t>We did actual computations of the distances from a given launch site to its </a:t>
            </a:r>
            <a:r>
              <a:rPr lang="en-US" sz="2200" dirty="0" err="1">
                <a:solidFill>
                  <a:schemeClr val="accent3">
                    <a:lumMod val="25000"/>
                  </a:schemeClr>
                </a:solidFill>
                <a:latin typeface="Abadi" panose="020B0604020104020204" pitchFamily="34" charset="0"/>
              </a:rPr>
              <a:t>nearrens</a:t>
            </a:r>
            <a:r>
              <a:rPr lang="en-US" sz="2200" dirty="0">
                <a:solidFill>
                  <a:schemeClr val="accent3">
                    <a:lumMod val="25000"/>
                  </a:schemeClr>
                </a:solidFill>
                <a:latin typeface="Abadi" panose="020B0604020104020204" pitchFamily="34" charset="0"/>
              </a:rPr>
              <a:t>. We answered some question for </a:t>
            </a:r>
            <a:r>
              <a:rPr lang="en-US" sz="2200" dirty="0" err="1">
                <a:solidFill>
                  <a:schemeClr val="accent3">
                    <a:lumMod val="25000"/>
                  </a:schemeClr>
                </a:solidFill>
                <a:latin typeface="Abadi" panose="020B0604020104020204" pitchFamily="34" charset="0"/>
              </a:rPr>
              <a:t>instance:We</a:t>
            </a:r>
            <a:r>
              <a:rPr lang="en-US" sz="2200" dirty="0">
                <a:solidFill>
                  <a:schemeClr val="accent3">
                    <a:lumMod val="25000"/>
                  </a:schemeClr>
                </a:solidFill>
                <a:latin typeface="Abadi" panose="020B0604020104020204" pitchFamily="34" charset="0"/>
              </a:rPr>
              <a:t> answered some question for instance:</a:t>
            </a:r>
          </a:p>
          <a:p>
            <a:pPr>
              <a:lnSpc>
                <a:spcPct val="100000"/>
              </a:lnSpc>
              <a:spcBef>
                <a:spcPts val="1400"/>
              </a:spcBef>
            </a:pPr>
            <a:r>
              <a:rPr lang="en-US" sz="1600" b="0" i="0" dirty="0">
                <a:solidFill>
                  <a:srgbClr val="101828"/>
                </a:solidFill>
                <a:effectLst/>
                <a:highlight>
                  <a:srgbClr val="FFFFFF"/>
                </a:highlight>
                <a:latin typeface="__Inter_aaf875"/>
              </a:rPr>
              <a:t>Can you tell if launch sites are near railways, highways and coasts?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6" name="Picture 5">
            <a:extLst>
              <a:ext uri="{FF2B5EF4-FFF2-40B4-BE49-F238E27FC236}">
                <a16:creationId xmlns:a16="http://schemas.microsoft.com/office/drawing/2014/main" id="{9F71414F-6421-0DAB-1EE6-9A76E601F761}"/>
              </a:ext>
            </a:extLst>
          </p:cNvPr>
          <p:cNvPicPr>
            <a:picLocks noChangeAspect="1"/>
          </p:cNvPicPr>
          <p:nvPr/>
        </p:nvPicPr>
        <p:blipFill>
          <a:blip r:embed="rId3"/>
          <a:stretch>
            <a:fillRect/>
          </a:stretch>
        </p:blipFill>
        <p:spPr>
          <a:xfrm>
            <a:off x="6428654" y="4068680"/>
            <a:ext cx="4415559" cy="2989345"/>
          </a:xfrm>
          <a:prstGeom prst="rect">
            <a:avLst/>
          </a:prstGeom>
        </p:spPr>
      </p:pic>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https://github.com/Neuromanxer/DataSciCapstone</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
        <p:nvSpPr>
          <p:cNvPr id="2" name="Rectangle 1">
            <a:extLst>
              <a:ext uri="{FF2B5EF4-FFF2-40B4-BE49-F238E27FC236}">
                <a16:creationId xmlns:a16="http://schemas.microsoft.com/office/drawing/2014/main" id="{191CE1F2-2D55-6072-ED44-E96890B56C87}"/>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We used Plotly dash to create an interactive dashboard. </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We created pie charts that displayed each site's total launches. </a:t>
            </a:r>
            <a:br>
              <a:rPr kumimoji="0" lang="en-US" altLang="en-US" sz="1800" b="0" i="0" u="none" strike="noStrike" cap="none" normalizeH="0" baseline="0">
                <a:ln>
                  <a:noFill/>
                </a:ln>
                <a:solidFill>
                  <a:schemeClr val="tx1"/>
                </a:solidFill>
                <a:effectLst/>
                <a:latin typeface="Arial" panose="020B0604020202020204" pitchFamily="34" charset="0"/>
              </a:rPr>
            </a:br>
            <a:r>
              <a:rPr kumimoji="0" lang="en-US" altLang="en-US" sz="1800" b="0" i="0" u="none" strike="noStrike" cap="none" normalizeH="0" baseline="0">
                <a:ln>
                  <a:noFill/>
                </a:ln>
                <a:solidFill>
                  <a:schemeClr val="tx1"/>
                </a:solidFill>
                <a:effectLst/>
                <a:latin typeface="Arial" panose="020B0604020202020204" pitchFamily="34" charset="0"/>
              </a:rPr>
              <a:t>For each booster version, we created a scatter graph that displayed the link between the outcome and payload mass (kg). </a:t>
            </a: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1600" b="0" i="0" dirty="0">
                <a:effectLst/>
                <a:highlight>
                  <a:srgbClr val="FFFFFF"/>
                </a:highlight>
                <a:latin typeface="__Inter_aaf875"/>
              </a:rPr>
              <a:t>•At this stage we converted, loaded our data through </a:t>
            </a:r>
            <a:r>
              <a:rPr lang="en-US" sz="1600" b="0" i="0" dirty="0" err="1">
                <a:effectLst/>
                <a:highlight>
                  <a:srgbClr val="FFFFFF"/>
                </a:highlight>
                <a:latin typeface="__Inter_aaf875"/>
              </a:rPr>
              <a:t>numpy</a:t>
            </a:r>
            <a:r>
              <a:rPr lang="en-US" sz="1600" b="0" i="0" dirty="0">
                <a:effectLst/>
                <a:highlight>
                  <a:srgbClr val="FFFFFF"/>
                </a:highlight>
                <a:latin typeface="__Inter_aaf875"/>
              </a:rPr>
              <a:t> and pandas then we transmuted our data and also divided our data into training and testing.</a:t>
            </a:r>
            <a:br>
              <a:rPr lang="en-US" sz="1600" dirty="0"/>
            </a:br>
            <a:br>
              <a:rPr lang="en-US" sz="1600" dirty="0"/>
            </a:br>
            <a:r>
              <a:rPr lang="en-US" sz="1600" b="0" i="0" dirty="0">
                <a:effectLst/>
                <a:highlight>
                  <a:srgbClr val="FFFFFF"/>
                </a:highlight>
                <a:latin typeface="__Inter_aaf875"/>
              </a:rPr>
              <a:t>•We constructed different machine learning models and adjust the various parameters with </a:t>
            </a:r>
            <a:r>
              <a:rPr lang="en-US" sz="1600" b="0" i="0" dirty="0" err="1">
                <a:effectLst/>
                <a:highlight>
                  <a:srgbClr val="FFFFFF"/>
                </a:highlight>
                <a:latin typeface="__Inter_aaf875"/>
              </a:rPr>
              <a:t>GridSearchCV</a:t>
            </a:r>
            <a:r>
              <a:rPr lang="en-US" sz="1600" b="0" i="0" dirty="0">
                <a:effectLst/>
                <a:highlight>
                  <a:srgbClr val="FFFFFF"/>
                </a:highlight>
                <a:latin typeface="__Inter_aaf875"/>
              </a:rPr>
              <a:t>.</a:t>
            </a:r>
            <a:br>
              <a:rPr lang="en-US" sz="1600" dirty="0"/>
            </a:br>
            <a:br>
              <a:rPr lang="en-US" sz="1600" dirty="0"/>
            </a:br>
            <a:r>
              <a:rPr lang="en-US" sz="1600" b="0" i="0" dirty="0">
                <a:effectLst/>
                <a:highlight>
                  <a:srgbClr val="FFFFFF"/>
                </a:highlight>
                <a:latin typeface="__Inter_aaf875"/>
              </a:rPr>
              <a:t>•We had to conduct a study from which we identified our model’s accuracy for analysis and made enhancements on the model through introducing additional features and tuning the algorithm.</a:t>
            </a:r>
            <a:br>
              <a:rPr lang="en-US" sz="1600" dirty="0"/>
            </a:br>
            <a:br>
              <a:rPr lang="en-US" sz="1600" dirty="0"/>
            </a:br>
            <a:r>
              <a:rPr lang="en-US" sz="1600" b="0" i="0" dirty="0">
                <a:effectLst/>
                <a:highlight>
                  <a:srgbClr val="FFFFFF"/>
                </a:highlight>
                <a:latin typeface="__Inter_aaf875"/>
              </a:rPr>
              <a:t>•The final combination of the textual and visual features helped us in finding the best performing classification model.</a:t>
            </a:r>
            <a:br>
              <a:rPr lang="en-US" sz="1600" dirty="0"/>
            </a:br>
            <a:r>
              <a:rPr lang="en-US" sz="1600" dirty="0"/>
              <a:t>- Link to GITHUB: https://github.com/Neuromanxer/DataSciCapstone</a:t>
            </a:r>
            <a:endParaRPr lang="en-US" sz="24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7" name="Picture 6">
            <a:extLst>
              <a:ext uri="{FF2B5EF4-FFF2-40B4-BE49-F238E27FC236}">
                <a16:creationId xmlns:a16="http://schemas.microsoft.com/office/drawing/2014/main" id="{58D4600C-73A2-BA3B-22F9-F08A0345DD9B}"/>
              </a:ext>
            </a:extLst>
          </p:cNvPr>
          <p:cNvPicPr>
            <a:picLocks noChangeAspect="1"/>
          </p:cNvPicPr>
          <p:nvPr/>
        </p:nvPicPr>
        <p:blipFill>
          <a:blip r:embed="rId3"/>
          <a:stretch>
            <a:fillRect/>
          </a:stretch>
        </p:blipFill>
        <p:spPr>
          <a:xfrm>
            <a:off x="0" y="3232926"/>
            <a:ext cx="12192000" cy="2335248"/>
          </a:xfrm>
          <a:prstGeom prst="rect">
            <a:avLst/>
          </a:prstGeom>
        </p:spPr>
      </p:pic>
      <p:sp>
        <p:nvSpPr>
          <p:cNvPr id="8" name="Rectangle 1">
            <a:extLst>
              <a:ext uri="{FF2B5EF4-FFF2-40B4-BE49-F238E27FC236}">
                <a16:creationId xmlns:a16="http://schemas.microsoft.com/office/drawing/2014/main" id="{1EA526DF-E5B2-EC46-26FF-00BC12839C8D}"/>
              </a:ext>
            </a:extLst>
          </p:cNvPr>
          <p:cNvSpPr>
            <a:spLocks noChangeArrowheads="1"/>
          </p:cNvSpPr>
          <p:nvPr/>
        </p:nvSpPr>
        <p:spPr bwMode="auto">
          <a:xfrm>
            <a:off x="580488" y="2142270"/>
            <a:ext cx="1161151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We deduced from the plot that a launch site's success rate increases with the number of </a:t>
            </a:r>
            <a:r>
              <a:rPr kumimoji="0" lang="en-US" altLang="en-US" sz="1800" b="0" i="0" u="none" strike="noStrike" cap="none" normalizeH="0" baseline="0" dirty="0" err="1">
                <a:ln>
                  <a:noFill/>
                </a:ln>
                <a:solidFill>
                  <a:schemeClr val="tx1"/>
                </a:solidFill>
                <a:effectLst/>
                <a:latin typeface="Arial" panose="020B0604020202020204" pitchFamily="34" charset="0"/>
              </a:rPr>
              <a:t>flighs</a:t>
            </a:r>
            <a:r>
              <a:rPr kumimoji="0" lang="en-US" altLang="en-US" sz="1800" b="0" i="0" u="none" strike="noStrike" cap="none" normalizeH="0" baseline="0" dirty="0">
                <a:ln>
                  <a:noFill/>
                </a:ln>
                <a:solidFill>
                  <a:schemeClr val="tx1"/>
                </a:solidFill>
                <a:effectLst/>
                <a:latin typeface="Arial" panose="020B0604020202020204" pitchFamily="34" charset="0"/>
              </a:rPr>
              <a:t> conducted there.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015061"/>
            <a:ext cx="6872235" cy="2406755"/>
          </a:xfrm>
          <a:prstGeom prst="rect">
            <a:avLst/>
          </a:prstGeom>
        </p:spPr>
      </p:pic>
      <p:sp>
        <p:nvSpPr>
          <p:cNvPr id="3" name="TextBox 2">
            <a:extLst>
              <a:ext uri="{FF2B5EF4-FFF2-40B4-BE49-F238E27FC236}">
                <a16:creationId xmlns:a16="http://schemas.microsoft.com/office/drawing/2014/main" id="{C6590E7D-8D9E-1F90-7801-DB46AD60EC86}"/>
              </a:ext>
            </a:extLst>
          </p:cNvPr>
          <p:cNvSpPr txBox="1"/>
          <p:nvPr/>
        </p:nvSpPr>
        <p:spPr>
          <a:xfrm>
            <a:off x="5218514" y="1434197"/>
            <a:ext cx="6093618" cy="646331"/>
          </a:xfrm>
          <a:prstGeom prst="rect">
            <a:avLst/>
          </a:prstGeom>
          <a:noFill/>
        </p:spPr>
        <p:txBody>
          <a:bodyPr wrap="square">
            <a:spAutoFit/>
          </a:bodyPr>
          <a:lstStyle/>
          <a:p>
            <a:r>
              <a:rPr lang="en-US" dirty="0"/>
              <a:t>Payload mass was proportionate to the success rate of the rocket.</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pic>
        <p:nvPicPr>
          <p:cNvPr id="7" name="Picture 6">
            <a:extLst>
              <a:ext uri="{FF2B5EF4-FFF2-40B4-BE49-F238E27FC236}">
                <a16:creationId xmlns:a16="http://schemas.microsoft.com/office/drawing/2014/main" id="{5D12B21E-3A60-894C-7ACB-450060DF12B5}"/>
              </a:ext>
            </a:extLst>
          </p:cNvPr>
          <p:cNvPicPr>
            <a:picLocks noChangeAspect="1"/>
          </p:cNvPicPr>
          <p:nvPr/>
        </p:nvPicPr>
        <p:blipFill>
          <a:blip r:embed="rId2"/>
          <a:stretch>
            <a:fillRect/>
          </a:stretch>
        </p:blipFill>
        <p:spPr>
          <a:xfrm>
            <a:off x="5295322" y="1393921"/>
            <a:ext cx="7867650" cy="523875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The Flight Number vs. Orbit type figure is presented below. We see that while there is no correlation between flight number and orbit in the GTO orbit, success in the LEO orbit is correlated with the number of flights. </a:t>
            </a:r>
            <a:br>
              <a:rPr kumimoji="0" lang="en-US" altLang="en-US" sz="2400" b="0" i="0" u="none" strike="noStrike" cap="none" normalizeH="0" baseline="0" dirty="0">
                <a:ln>
                  <a:noFill/>
                </a:ln>
                <a:solidFill>
                  <a:schemeClr val="tx1"/>
                </a:solidFill>
                <a:effectLst/>
                <a:latin typeface="Arial" panose="020B0604020202020204" pitchFamily="34" charset="0"/>
              </a:rPr>
            </a:br>
            <a:br>
              <a:rPr kumimoji="0" lang="en-US" altLang="en-US" sz="2400" b="0" i="0" u="none" strike="noStrike" cap="none" normalizeH="0" baseline="0" dirty="0">
                <a:ln>
                  <a:noFill/>
                </a:ln>
                <a:solidFill>
                  <a:schemeClr val="tx1"/>
                </a:solidFill>
                <a:effectLst/>
                <a:latin typeface="Arial" panose="020B0604020202020204" pitchFamily="34" charset="0"/>
              </a:rPr>
            </a:br>
            <a:br>
              <a:rPr kumimoji="0" lang="en-US" altLang="en-US" sz="2400" b="0" i="0" u="none" strike="noStrike" cap="none" normalizeH="0" baseline="0" dirty="0">
                <a:ln>
                  <a:noFill/>
                </a:ln>
                <a:solidFill>
                  <a:schemeClr val="tx1"/>
                </a:solidFill>
                <a:effectLst/>
                <a:latin typeface="Arial" panose="020B0604020202020204" pitchFamily="34" charset="0"/>
              </a:rPr>
            </a:br>
            <a:br>
              <a:rPr kumimoji="0" lang="en-US" altLang="en-US" sz="2400" b="0" i="0" u="none" strike="noStrike" cap="none" normalizeH="0" baseline="0" dirty="0">
                <a:ln>
                  <a:noFill/>
                </a:ln>
                <a:solidFill>
                  <a:schemeClr val="tx1"/>
                </a:solidFill>
                <a:effectLst/>
                <a:latin typeface="Arial" panose="020B0604020202020204" pitchFamily="34" charset="0"/>
              </a:rPr>
            </a:br>
            <a:endParaRPr kumimoji="0" lang="en-US" altLang="en-US" sz="2400" b="0" i="0" u="none" strike="noStrike" cap="none" normalizeH="0" baseline="0" dirty="0">
              <a:ln>
                <a:noFill/>
              </a:ln>
              <a:solidFill>
                <a:schemeClr val="tx1"/>
              </a:solidFill>
              <a:effectLst/>
              <a:latin typeface="Arial" panose="020B0604020202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7" name="Picture 6">
            <a:extLst>
              <a:ext uri="{FF2B5EF4-FFF2-40B4-BE49-F238E27FC236}">
                <a16:creationId xmlns:a16="http://schemas.microsoft.com/office/drawing/2014/main" id="{DF3B37E5-645B-9FE3-4DEA-8017E5B84BEF}"/>
              </a:ext>
            </a:extLst>
          </p:cNvPr>
          <p:cNvPicPr>
            <a:picLocks noChangeAspect="1"/>
          </p:cNvPicPr>
          <p:nvPr/>
        </p:nvPicPr>
        <p:blipFill>
          <a:blip r:embed="rId3"/>
          <a:stretch>
            <a:fillRect/>
          </a:stretch>
        </p:blipFill>
        <p:spPr>
          <a:xfrm>
            <a:off x="3286126" y="3220531"/>
            <a:ext cx="4405312" cy="3258724"/>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successful landing happens more frequently in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7" name="Picture 6">
            <a:extLst>
              <a:ext uri="{FF2B5EF4-FFF2-40B4-BE49-F238E27FC236}">
                <a16:creationId xmlns:a16="http://schemas.microsoft.com/office/drawing/2014/main" id="{182F12B1-5A7A-6E79-FFE5-FCF029DB8A3A}"/>
              </a:ext>
            </a:extLst>
          </p:cNvPr>
          <p:cNvPicPr>
            <a:picLocks noChangeAspect="1"/>
          </p:cNvPicPr>
          <p:nvPr/>
        </p:nvPicPr>
        <p:blipFill>
          <a:blip r:embed="rId3"/>
          <a:stretch>
            <a:fillRect/>
          </a:stretch>
        </p:blipFill>
        <p:spPr>
          <a:xfrm>
            <a:off x="3280302" y="2881086"/>
            <a:ext cx="5667375" cy="41148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2707B9B3-2E21-28E5-B1C9-22A94273E174}"/>
              </a:ext>
            </a:extLst>
          </p:cNvPr>
          <p:cNvPicPr>
            <a:picLocks noChangeAspect="1"/>
          </p:cNvPicPr>
          <p:nvPr/>
        </p:nvPicPr>
        <p:blipFill>
          <a:blip r:embed="rId2"/>
          <a:stretch>
            <a:fillRect/>
          </a:stretch>
        </p:blipFill>
        <p:spPr>
          <a:xfrm>
            <a:off x="4038070" y="1219200"/>
            <a:ext cx="9534525" cy="500062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Using the key word </a:t>
            </a:r>
            <a:r>
              <a:rPr lang="en-US" sz="2200" b="1" dirty="0">
                <a:latin typeface="Abadi" panose="020B0604020104020204" pitchFamily="34" charset="0"/>
              </a:rPr>
              <a:t>DISTINCT</a:t>
            </a:r>
            <a:r>
              <a:rPr lang="en-US" sz="2200" dirty="0">
                <a:latin typeface="Abadi" panose="020B0604020104020204" pitchFamily="34" charset="0"/>
              </a:rPr>
              <a:t> to show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pic>
        <p:nvPicPr>
          <p:cNvPr id="9" name="Picture 8">
            <a:extLst>
              <a:ext uri="{FF2B5EF4-FFF2-40B4-BE49-F238E27FC236}">
                <a16:creationId xmlns:a16="http://schemas.microsoft.com/office/drawing/2014/main" id="{567D27A0-2A7D-E88E-D4C8-C7314D129BD0}"/>
              </a:ext>
            </a:extLst>
          </p:cNvPr>
          <p:cNvPicPr>
            <a:picLocks noChangeAspect="1"/>
          </p:cNvPicPr>
          <p:nvPr/>
        </p:nvPicPr>
        <p:blipFill>
          <a:blip r:embed="rId2"/>
          <a:stretch>
            <a:fillRect/>
          </a:stretch>
        </p:blipFill>
        <p:spPr>
          <a:xfrm>
            <a:off x="5941257" y="1981197"/>
            <a:ext cx="6894212" cy="3411347"/>
          </a:xfrm>
          <a:prstGeom prst="rect">
            <a:avLst/>
          </a:prstGeom>
        </p:spPr>
      </p:pic>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 used this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7" name="Picture 6">
            <a:extLst>
              <a:ext uri="{FF2B5EF4-FFF2-40B4-BE49-F238E27FC236}">
                <a16:creationId xmlns:a16="http://schemas.microsoft.com/office/drawing/2014/main" id="{6E45ADAD-2AE0-2794-77D4-997F394AA3E5}"/>
              </a:ext>
            </a:extLst>
          </p:cNvPr>
          <p:cNvPicPr>
            <a:picLocks noChangeAspect="1"/>
          </p:cNvPicPr>
          <p:nvPr/>
        </p:nvPicPr>
        <p:blipFill>
          <a:blip r:embed="rId3"/>
          <a:stretch>
            <a:fillRect/>
          </a:stretch>
        </p:blipFill>
        <p:spPr>
          <a:xfrm>
            <a:off x="3619661" y="1393371"/>
            <a:ext cx="3695539" cy="364365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mass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a:extLst>
              <a:ext uri="{FF2B5EF4-FFF2-40B4-BE49-F238E27FC236}">
                <a16:creationId xmlns:a16="http://schemas.microsoft.com/office/drawing/2014/main" id="{21FDEA37-9BF4-04C0-3313-C71313CC77CE}"/>
              </a:ext>
            </a:extLst>
          </p:cNvPr>
          <p:cNvPicPr>
            <a:picLocks noChangeAspect="1"/>
          </p:cNvPicPr>
          <p:nvPr/>
        </p:nvPicPr>
        <p:blipFill>
          <a:blip r:embed="rId3"/>
          <a:stretch>
            <a:fillRect/>
          </a:stretch>
        </p:blipFill>
        <p:spPr>
          <a:xfrm>
            <a:off x="1569489" y="2756503"/>
            <a:ext cx="8916644" cy="356284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The average payload mass carried by booster version F9 v1.1 is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pic>
        <p:nvPicPr>
          <p:cNvPr id="7" name="Picture 6">
            <a:extLst>
              <a:ext uri="{FF2B5EF4-FFF2-40B4-BE49-F238E27FC236}">
                <a16:creationId xmlns:a16="http://schemas.microsoft.com/office/drawing/2014/main" id="{59D970ED-82D6-0252-1BFA-0E6737ABB39F}"/>
              </a:ext>
            </a:extLst>
          </p:cNvPr>
          <p:cNvPicPr>
            <a:picLocks noChangeAspect="1"/>
          </p:cNvPicPr>
          <p:nvPr/>
        </p:nvPicPr>
        <p:blipFill>
          <a:blip r:embed="rId2"/>
          <a:stretch>
            <a:fillRect/>
          </a:stretch>
        </p:blipFill>
        <p:spPr>
          <a:xfrm>
            <a:off x="5123479" y="2175767"/>
            <a:ext cx="6584098" cy="250322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err="1">
                <a:latin typeface="Abadi" panose="020B0604020104020204" pitchFamily="34" charset="0"/>
              </a:rPr>
              <a:t>Tdates</a:t>
            </a:r>
            <a:r>
              <a:rPr lang="en-US" sz="1800" dirty="0">
                <a:latin typeface="Abadi" panose="020B0604020104020204" pitchFamily="34" charset="0"/>
              </a:rPr>
              <a:t>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pic>
        <p:nvPicPr>
          <p:cNvPr id="7" name="Picture 6">
            <a:extLst>
              <a:ext uri="{FF2B5EF4-FFF2-40B4-BE49-F238E27FC236}">
                <a16:creationId xmlns:a16="http://schemas.microsoft.com/office/drawing/2014/main" id="{6C031B43-707C-7FAC-7627-B323EC6C3F0F}"/>
              </a:ext>
            </a:extLst>
          </p:cNvPr>
          <p:cNvPicPr>
            <a:picLocks noChangeAspect="1"/>
          </p:cNvPicPr>
          <p:nvPr/>
        </p:nvPicPr>
        <p:blipFill>
          <a:blip r:embed="rId2"/>
          <a:stretch>
            <a:fillRect/>
          </a:stretch>
        </p:blipFill>
        <p:spPr>
          <a:xfrm>
            <a:off x="5147544" y="1782981"/>
            <a:ext cx="6040713" cy="2700796"/>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B8F98AD6-1E9B-1018-B47B-A4A2A95B1291}"/>
              </a:ext>
            </a:extLst>
          </p:cNvPr>
          <p:cNvPicPr>
            <a:picLocks noChangeAspect="1"/>
          </p:cNvPicPr>
          <p:nvPr/>
        </p:nvPicPr>
        <p:blipFill>
          <a:blip r:embed="rId2"/>
          <a:stretch>
            <a:fillRect/>
          </a:stretch>
        </p:blipFill>
        <p:spPr>
          <a:xfrm>
            <a:off x="972709" y="2173098"/>
            <a:ext cx="5277277" cy="2593006"/>
          </a:xfrm>
          <a:prstGeom prst="rect">
            <a:avLst/>
          </a:prstGeom>
        </p:spPr>
      </p:pic>
      <p:sp>
        <p:nvSpPr>
          <p:cNvPr id="9" name="Rectangle 2">
            <a:extLst>
              <a:ext uri="{FF2B5EF4-FFF2-40B4-BE49-F238E27FC236}">
                <a16:creationId xmlns:a16="http://schemas.microsoft.com/office/drawing/2014/main" id="{8B306F10-2C77-FA05-CFE9-C992CAC47624}"/>
              </a:ext>
            </a:extLst>
          </p:cNvPr>
          <p:cNvSpPr>
            <a:spLocks noChangeArrowheads="1"/>
          </p:cNvSpPr>
          <p:nvPr/>
        </p:nvSpPr>
        <p:spPr bwMode="auto">
          <a:xfrm>
            <a:off x="6691085" y="2752748"/>
            <a:ext cx="5844767"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In order to identify successful landings with payload masses larger than 4000 but less an 6000, we employed the AND condition after using the WHERE clause to filter for boosters that have successfully landed on drone ships. </a:t>
            </a: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Select and GROUP </a:t>
            </a:r>
            <a:r>
              <a:rPr lang="en-US" sz="2000" dirty="0" err="1">
                <a:latin typeface="Abadi" panose="020B0604020104020204" pitchFamily="34" charset="0"/>
              </a:rPr>
              <a:t>Byto</a:t>
            </a:r>
            <a:r>
              <a:rPr lang="en-US" sz="2000" dirty="0">
                <a:latin typeface="Abadi" panose="020B0604020104020204" pitchFamily="34" charset="0"/>
              </a:rPr>
              <a:t> determine if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dirty="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AC8BA516-0B3E-7B46-7EA1-F5B9BD14FEB2}"/>
              </a:ext>
            </a:extLst>
          </p:cNvPr>
          <p:cNvPicPr>
            <a:picLocks noChangeAspect="1"/>
          </p:cNvPicPr>
          <p:nvPr/>
        </p:nvPicPr>
        <p:blipFill>
          <a:blip r:embed="rId3"/>
          <a:stretch>
            <a:fillRect/>
          </a:stretch>
        </p:blipFill>
        <p:spPr>
          <a:xfrm>
            <a:off x="471841" y="1608328"/>
            <a:ext cx="6823026" cy="4706525"/>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The booster that has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pic>
        <p:nvPicPr>
          <p:cNvPr id="7" name="Picture 6">
            <a:extLst>
              <a:ext uri="{FF2B5EF4-FFF2-40B4-BE49-F238E27FC236}">
                <a16:creationId xmlns:a16="http://schemas.microsoft.com/office/drawing/2014/main" id="{9E3D0899-1C35-E895-035F-3947CBDF32F1}"/>
              </a:ext>
            </a:extLst>
          </p:cNvPr>
          <p:cNvPicPr>
            <a:picLocks noChangeAspect="1"/>
          </p:cNvPicPr>
          <p:nvPr/>
        </p:nvPicPr>
        <p:blipFill>
          <a:blip r:embed="rId2"/>
          <a:stretch>
            <a:fillRect/>
          </a:stretch>
        </p:blipFill>
        <p:spPr>
          <a:xfrm>
            <a:off x="5460822" y="203175"/>
            <a:ext cx="4753913" cy="466389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7" name="Picture 6">
            <a:extLst>
              <a:ext uri="{FF2B5EF4-FFF2-40B4-BE49-F238E27FC236}">
                <a16:creationId xmlns:a16="http://schemas.microsoft.com/office/drawing/2014/main" id="{75A3F5FF-7F2E-60E5-5ABB-7054B4C824BC}"/>
              </a:ext>
            </a:extLst>
          </p:cNvPr>
          <p:cNvPicPr>
            <a:picLocks noChangeAspect="1"/>
          </p:cNvPicPr>
          <p:nvPr/>
        </p:nvPicPr>
        <p:blipFill>
          <a:blip r:embed="rId3"/>
          <a:stretch>
            <a:fillRect/>
          </a:stretch>
        </p:blipFill>
        <p:spPr>
          <a:xfrm>
            <a:off x="1585951" y="3118215"/>
            <a:ext cx="7172364" cy="2907358"/>
          </a:xfrm>
          <a:prstGeom prst="rect">
            <a:avLst/>
          </a:prstGeom>
        </p:spPr>
      </p:pic>
      <p:sp>
        <p:nvSpPr>
          <p:cNvPr id="8" name="Rectangle 1">
            <a:extLst>
              <a:ext uri="{FF2B5EF4-FFF2-40B4-BE49-F238E27FC236}">
                <a16:creationId xmlns:a16="http://schemas.microsoft.com/office/drawing/2014/main" id="{D40518A7-C576-85C4-5113-161F356CBF1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In order to filter for failure landing outcomes in drone ship, their booster versions, and launch location names for the year 2015, we combined the WHERE clause, LIKE, AND, and BETWEEN conditions. </a:t>
            </a:r>
            <a:br>
              <a:rPr kumimoji="0" lang="en-US" altLang="en-US" sz="1800" b="0" i="0" u="none" strike="noStrike" cap="none" normalizeH="0" baseline="0">
                <a:ln>
                  <a:noFill/>
                </a:ln>
                <a:solidFill>
                  <a:schemeClr val="tx1"/>
                </a:solidFill>
                <a:effectLst/>
                <a:latin typeface="Arial" panose="020B0604020202020204" pitchFamily="34" charset="0"/>
              </a:rPr>
            </a:br>
            <a:br>
              <a:rPr kumimoji="0" lang="en-US" altLang="en-US" sz="1800" b="0" i="0" u="none" strike="noStrike" cap="none" normalizeH="0" baseline="0">
                <a:ln>
                  <a:noFill/>
                </a:ln>
                <a:solidFill>
                  <a:schemeClr val="tx1"/>
                </a:solidFill>
                <a:effectLst/>
                <a:latin typeface="Arial" panose="020B0604020202020204" pitchFamily="34" charset="0"/>
              </a:rPr>
            </a:b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17DC67E0-C7F0-271C-D85C-F9FCD0F3DDD6}"/>
              </a:ext>
            </a:extLst>
          </p:cNvPr>
          <p:cNvSpPr>
            <a:spLocks noChangeArrowheads="1"/>
          </p:cNvSpPr>
          <p:nvPr/>
        </p:nvSpPr>
        <p:spPr bwMode="auto">
          <a:xfrm>
            <a:off x="1140347" y="1730274"/>
            <a:ext cx="9911306"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In order to filter for failure landing outcomes in drone ship, their booster versions, and launch location names for the year 2015, we combined the WHERE clause, LIKE, AND, and BETWEEN conditions. </a:t>
            </a: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lnSpcReduction="10000"/>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panose="020B0604020202020204" pitchFamily="34" charset="0"/>
              </a:rPr>
              <a:t>Using the WHERE clause, we filtered the data for landing outcomes BETWEEN 2010-06-04 and 2010-03-20. We also picked the landing outcomes and the COUNT of landing outcomes. </a:t>
            </a:r>
            <a:br>
              <a:rPr kumimoji="0" lang="en-US" altLang="en-US" sz="2000" b="0" i="0" u="none" strike="noStrike" cap="none" normalizeH="0" baseline="0" dirty="0">
                <a:ln>
                  <a:noFill/>
                </a:ln>
                <a:solidFill>
                  <a:schemeClr val="tx1"/>
                </a:solidFill>
                <a:effectLst/>
                <a:latin typeface="Arial" panose="020B0604020202020204" pitchFamily="34" charset="0"/>
              </a:rPr>
            </a:br>
            <a:r>
              <a:rPr kumimoji="0" lang="en-US" altLang="en-US" sz="2000" b="0" i="0" u="none" strike="noStrike" cap="none" normalizeH="0" baseline="0" dirty="0">
                <a:ln>
                  <a:noFill/>
                </a:ln>
                <a:solidFill>
                  <a:schemeClr val="tx1"/>
                </a:solidFill>
                <a:effectLst/>
                <a:latin typeface="Arial" panose="020B0604020202020204" pitchFamily="34" charset="0"/>
              </a:rPr>
              <a:t>The landing outcomes were sorted using the GROUP BY clause, and the grouped landing outcomes were then arranged in descending order using the ORDER BY clause. </a:t>
            </a:r>
            <a:br>
              <a:rPr kumimoji="0" lang="en-US" altLang="en-US" sz="2000" b="0" i="0" u="none" strike="noStrike" cap="none" normalizeH="0" baseline="0" dirty="0">
                <a:ln>
                  <a:noFill/>
                </a:ln>
                <a:solidFill>
                  <a:schemeClr val="tx1"/>
                </a:solidFill>
                <a:effectLst/>
                <a:latin typeface="Arial" panose="020B0604020202020204" pitchFamily="34" charset="0"/>
              </a:rPr>
            </a:br>
            <a:br>
              <a:rPr kumimoji="0" lang="en-US" altLang="en-US" sz="2000" b="0" i="0" u="none" strike="noStrike" cap="none" normalizeH="0" baseline="0" dirty="0">
                <a:ln>
                  <a:noFill/>
                </a:ln>
                <a:solidFill>
                  <a:schemeClr val="tx1"/>
                </a:solidFill>
                <a:effectLst/>
                <a:latin typeface="Arial" panose="020B0604020202020204" pitchFamily="34" charset="0"/>
              </a:rPr>
            </a:br>
            <a:br>
              <a:rPr kumimoji="0" lang="en-US" altLang="en-US" sz="2000" b="0" i="0" u="none" strike="noStrike" cap="none" normalizeH="0" baseline="0" dirty="0">
                <a:ln>
                  <a:noFill/>
                </a:ln>
                <a:solidFill>
                  <a:schemeClr val="tx1"/>
                </a:solidFill>
                <a:effectLst/>
                <a:latin typeface="Arial" panose="020B0604020202020204" pitchFamily="34" charset="0"/>
              </a:rPr>
            </a:b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B59B5829-75A9-9DEC-0F00-DB42CDA492A3}"/>
              </a:ext>
            </a:extLst>
          </p:cNvPr>
          <p:cNvPicPr>
            <a:picLocks noChangeAspect="1"/>
          </p:cNvPicPr>
          <p:nvPr/>
        </p:nvPicPr>
        <p:blipFill>
          <a:blip r:embed="rId2"/>
          <a:stretch>
            <a:fillRect/>
          </a:stretch>
        </p:blipFill>
        <p:spPr>
          <a:xfrm>
            <a:off x="275826" y="1603594"/>
            <a:ext cx="7268226" cy="4137789"/>
          </a:xfrm>
          <a:prstGeom prst="rect">
            <a:avLst/>
          </a:prstGeom>
        </p:spPr>
      </p:pic>
      <p:sp>
        <p:nvSpPr>
          <p:cNvPr id="7" name="Rectangle 1">
            <a:extLst>
              <a:ext uri="{FF2B5EF4-FFF2-40B4-BE49-F238E27FC236}">
                <a16:creationId xmlns:a16="http://schemas.microsoft.com/office/drawing/2014/main" id="{F3811519-A166-789D-0BA1-A59332C56F4C}"/>
              </a:ext>
            </a:extLst>
          </p:cNvPr>
          <p:cNvSpPr>
            <a:spLocks noChangeArrowheads="1"/>
          </p:cNvSpPr>
          <p:nvPr/>
        </p:nvSpPr>
        <p:spPr bwMode="auto">
          <a:xfrm>
            <a:off x="0" y="-738664"/>
            <a:ext cx="1915588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Using the WHERE clause, we filtered the data for landing outcomes BETWEEN 2010-06-04 and 2010-03-20. We also picked the landing outcomes and the COUNT of landing outcomes. </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The landing outcomes were sorted using the GROUP BY clause, and the grouped landing outcomes were then arranged in descending order using the ORDER BY clause. </a:t>
            </a: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
        <p:nvSpPr>
          <p:cNvPr id="2" name="Rectangle 1">
            <a:extLst>
              <a:ext uri="{FF2B5EF4-FFF2-40B4-BE49-F238E27FC236}">
                <a16:creationId xmlns:a16="http://schemas.microsoft.com/office/drawing/2014/main" id="{B3C014B6-61C8-A51F-09A6-1DDA2ABA8D6C}"/>
              </a:ext>
            </a:extLst>
          </p:cNvPr>
          <p:cNvSpPr/>
          <p:nvPr/>
        </p:nvSpPr>
        <p:spPr>
          <a:xfrm>
            <a:off x="6715200" y="4348716"/>
            <a:ext cx="4763386" cy="18776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
        <p:nvSpPr>
          <p:cNvPr id="2" name="Rectangle 1">
            <a:extLst>
              <a:ext uri="{FF2B5EF4-FFF2-40B4-BE49-F238E27FC236}">
                <a16:creationId xmlns:a16="http://schemas.microsoft.com/office/drawing/2014/main" id="{97B0A9D8-23AC-92D7-51B5-D4247EC96F6F}"/>
              </a:ext>
            </a:extLst>
          </p:cNvPr>
          <p:cNvSpPr/>
          <p:nvPr/>
        </p:nvSpPr>
        <p:spPr>
          <a:xfrm>
            <a:off x="2392327" y="5344558"/>
            <a:ext cx="8150594" cy="146166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
        <p:nvSpPr>
          <p:cNvPr id="2" name="Rectangle 1">
            <a:extLst>
              <a:ext uri="{FF2B5EF4-FFF2-40B4-BE49-F238E27FC236}">
                <a16:creationId xmlns:a16="http://schemas.microsoft.com/office/drawing/2014/main" id="{D7B966DB-2C30-1B40-6E65-6CF38A5BDEE0}"/>
              </a:ext>
            </a:extLst>
          </p:cNvPr>
          <p:cNvSpPr/>
          <p:nvPr/>
        </p:nvSpPr>
        <p:spPr>
          <a:xfrm>
            <a:off x="1637414" y="5380074"/>
            <a:ext cx="8852345" cy="154637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K-nearest classifier is the model with the highest classification accuracy</a:t>
            </a:r>
          </a:p>
          <a:p>
            <a:pPr>
              <a:spcBef>
                <a:spcPts val="1400"/>
              </a:spcBef>
            </a:pPr>
            <a:endParaRPr lang="en-US" sz="1800" dirty="0"/>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pic>
        <p:nvPicPr>
          <p:cNvPr id="6" name="Picture 5">
            <a:extLst>
              <a:ext uri="{FF2B5EF4-FFF2-40B4-BE49-F238E27FC236}">
                <a16:creationId xmlns:a16="http://schemas.microsoft.com/office/drawing/2014/main" id="{7364D88C-ED1A-0B5E-6F35-EA64054DCC6F}"/>
              </a:ext>
            </a:extLst>
          </p:cNvPr>
          <p:cNvPicPr>
            <a:picLocks noChangeAspect="1"/>
          </p:cNvPicPr>
          <p:nvPr/>
        </p:nvPicPr>
        <p:blipFill>
          <a:blip r:embed="rId2"/>
          <a:stretch>
            <a:fillRect/>
          </a:stretch>
        </p:blipFill>
        <p:spPr>
          <a:xfrm>
            <a:off x="386989" y="2375655"/>
            <a:ext cx="11250595" cy="468695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k-nearest classifier shows that the classifier can tell the difference between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6" name="Picture 5">
            <a:extLst>
              <a:ext uri="{FF2B5EF4-FFF2-40B4-BE49-F238E27FC236}">
                <a16:creationId xmlns:a16="http://schemas.microsoft.com/office/drawing/2014/main" id="{19BC59D9-4948-DE1A-4BCC-C8B46F499FAF}"/>
              </a:ext>
            </a:extLst>
          </p:cNvPr>
          <p:cNvPicPr>
            <a:picLocks noChangeAspect="1"/>
          </p:cNvPicPr>
          <p:nvPr/>
        </p:nvPicPr>
        <p:blipFill>
          <a:blip r:embed="rId3"/>
          <a:stretch>
            <a:fillRect/>
          </a:stretch>
        </p:blipFill>
        <p:spPr>
          <a:xfrm>
            <a:off x="6947583" y="1354332"/>
            <a:ext cx="4833292" cy="414933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We can draw the following conclusion: A launch site's success rate increases with the number of flights conducted there. </a:t>
            </a:r>
            <a:br>
              <a:rPr kumimoji="0" lang="en-US" altLang="en-US" sz="2400" b="0" i="0" u="none" strike="noStrike" cap="none" normalizeH="0" baseline="0" dirty="0">
                <a:ln>
                  <a:noFill/>
                </a:ln>
                <a:solidFill>
                  <a:schemeClr val="tx1"/>
                </a:solidFill>
                <a:effectLst/>
                <a:latin typeface="Arial" panose="020B0604020202020204" pitchFamily="34" charset="0"/>
              </a:rPr>
            </a:br>
            <a:r>
              <a:rPr kumimoji="0" lang="en-US" altLang="en-US" sz="2400" b="0" i="0" u="none" strike="noStrike" cap="none" normalizeH="0" baseline="0" dirty="0">
                <a:ln>
                  <a:noFill/>
                </a:ln>
                <a:solidFill>
                  <a:schemeClr val="tx1"/>
                </a:solidFill>
                <a:effectLst/>
                <a:latin typeface="Arial" panose="020B0604020202020204" pitchFamily="34" charset="0"/>
              </a:rPr>
              <a:t>The launch success rate increased from 2013 to 2020. </a:t>
            </a:r>
            <a:br>
              <a:rPr kumimoji="0" lang="en-US" altLang="en-US" sz="2400" b="0" i="0" u="none" strike="noStrike" cap="none" normalizeH="0" baseline="0" dirty="0">
                <a:ln>
                  <a:noFill/>
                </a:ln>
                <a:solidFill>
                  <a:schemeClr val="tx1"/>
                </a:solidFill>
                <a:effectLst/>
                <a:latin typeface="Arial" panose="020B0604020202020204" pitchFamily="34" charset="0"/>
              </a:rPr>
            </a:br>
            <a:r>
              <a:rPr kumimoji="0" lang="en-US" altLang="en-US" sz="2400" b="0" i="0" u="none" strike="noStrike" cap="none" normalizeH="0" baseline="0" dirty="0">
                <a:ln>
                  <a:noFill/>
                </a:ln>
                <a:solidFill>
                  <a:schemeClr val="tx1"/>
                </a:solidFill>
                <a:effectLst/>
                <a:latin typeface="Arial" panose="020B0604020202020204" pitchFamily="34" charset="0"/>
              </a:rPr>
              <a:t>Orbits with the highest success rate were ES-L1, GEO, HEO, SSO, and VLEO. </a:t>
            </a:r>
            <a:br>
              <a:rPr kumimoji="0" lang="en-US" altLang="en-US" sz="2400" b="0" i="0" u="none" strike="noStrike" cap="none" normalizeH="0" baseline="0" dirty="0">
                <a:ln>
                  <a:noFill/>
                </a:ln>
                <a:solidFill>
                  <a:schemeClr val="tx1"/>
                </a:solidFill>
                <a:effectLst/>
                <a:latin typeface="Arial" panose="020B0604020202020204" pitchFamily="34" charset="0"/>
              </a:rPr>
            </a:br>
            <a:r>
              <a:rPr kumimoji="0" lang="en-US" altLang="en-US" sz="2400" b="0" i="0" u="none" strike="noStrike" cap="none" normalizeH="0" baseline="0" dirty="0">
                <a:ln>
                  <a:noFill/>
                </a:ln>
                <a:solidFill>
                  <a:schemeClr val="tx1"/>
                </a:solidFill>
                <a:effectLst/>
                <a:latin typeface="Arial" panose="020B0604020202020204" pitchFamily="34" charset="0"/>
              </a:rPr>
              <a:t>Out of all the sites, KSC LC-39A had the most successful launches. </a:t>
            </a:r>
            <a:br>
              <a:rPr kumimoji="0" lang="en-US" altLang="en-US" sz="2400" b="0" i="0" u="none" strike="noStrike" cap="none" normalizeH="0" baseline="0" dirty="0">
                <a:ln>
                  <a:noFill/>
                </a:ln>
                <a:solidFill>
                  <a:schemeClr val="tx1"/>
                </a:solidFill>
                <a:effectLst/>
                <a:latin typeface="Arial" panose="020B0604020202020204" pitchFamily="34" charset="0"/>
              </a:rPr>
            </a:br>
            <a:r>
              <a:rPr kumimoji="0" lang="en-US" altLang="en-US" sz="2400" b="0" i="0" u="none" strike="noStrike" cap="none" normalizeH="0" baseline="0" dirty="0">
                <a:ln>
                  <a:noFill/>
                </a:ln>
                <a:solidFill>
                  <a:schemeClr val="tx1"/>
                </a:solidFill>
                <a:effectLst/>
                <a:latin typeface="Arial" panose="020B0604020202020204" pitchFamily="34" charset="0"/>
              </a:rPr>
              <a:t>For this problem, the optimal </a:t>
            </a:r>
            <a:r>
              <a:rPr kumimoji="0" lang="en-US" altLang="en-US" sz="2400" b="0" i="0" u="none" strike="noStrike" cap="none" normalizeH="0" baseline="0" dirty="0" err="1">
                <a:ln>
                  <a:noFill/>
                </a:ln>
                <a:solidFill>
                  <a:schemeClr val="tx1"/>
                </a:solidFill>
                <a:effectLst/>
                <a:latin typeface="Arial" panose="020B0604020202020204" pitchFamily="34" charset="0"/>
              </a:rPr>
              <a:t>mchine</a:t>
            </a:r>
            <a:r>
              <a:rPr kumimoji="0" lang="en-US" altLang="en-US" sz="2400" b="0" i="0" u="none" strike="noStrike" cap="none" normalizeH="0" baseline="0" dirty="0">
                <a:ln>
                  <a:noFill/>
                </a:ln>
                <a:solidFill>
                  <a:schemeClr val="tx1"/>
                </a:solidFill>
                <a:effectLst/>
                <a:latin typeface="Arial" panose="020B0604020202020204" pitchFamily="34" charset="0"/>
              </a:rPr>
              <a:t> learning algorithm is the decision tree classifier. </a:t>
            </a:r>
            <a:br>
              <a:rPr kumimoji="0" lang="en-US" altLang="en-US" sz="2400" b="0" i="0" u="none" strike="noStrike" cap="none" normalizeH="0" baseline="0" dirty="0">
                <a:ln>
                  <a:noFill/>
                </a:ln>
                <a:solidFill>
                  <a:schemeClr val="tx1"/>
                </a:solidFill>
                <a:effectLst/>
                <a:latin typeface="Arial" panose="020B0604020202020204" pitchFamily="34" charset="0"/>
              </a:rPr>
            </a:br>
            <a:br>
              <a:rPr kumimoji="0" lang="en-US" altLang="en-US" sz="2400" b="0" i="0" u="none" strike="noStrike" cap="none" normalizeH="0" baseline="0" dirty="0">
                <a:ln>
                  <a:noFill/>
                </a:ln>
                <a:solidFill>
                  <a:schemeClr val="tx1"/>
                </a:solidFill>
                <a:effectLst/>
                <a:latin typeface="Arial" panose="020B0604020202020204" pitchFamily="34" charset="0"/>
              </a:rPr>
            </a:br>
            <a:br>
              <a:rPr kumimoji="0" lang="en-US" altLang="en-US" sz="2400" b="0" i="0" u="none" strike="noStrike" cap="none" normalizeH="0" baseline="0" dirty="0">
                <a:ln>
                  <a:noFill/>
                </a:ln>
                <a:solidFill>
                  <a:schemeClr val="tx1"/>
                </a:solidFill>
                <a:effectLst/>
                <a:latin typeface="Arial" panose="020B0604020202020204" pitchFamily="34" charset="0"/>
              </a:rPr>
            </a:b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nSpc>
                <a:spcPct val="100000"/>
              </a:lnSpc>
              <a:spcBef>
                <a:spcPts val="1400"/>
              </a:spcBef>
            </a:pPr>
            <a:r>
              <a:rPr lang="en-US" sz="3200" dirty="0">
                <a:solidFill>
                  <a:schemeClr val="accent3">
                    <a:lumMod val="25000"/>
                  </a:schemeClr>
                </a:solidFill>
                <a:latin typeface="Abadi" panose="020B0604020104020204" pitchFamily="34" charset="0"/>
              </a:rPr>
              <a:t>Describe how data sets were collected. </a:t>
            </a:r>
          </a:p>
          <a:p>
            <a:pPr marL="457200" indent="-457200">
              <a:lnSpc>
                <a:spcPct val="100000"/>
              </a:lnSpc>
              <a:spcBef>
                <a:spcPts val="1400"/>
              </a:spcBef>
              <a:buAutoNum type="arabicPeriod"/>
            </a:pPr>
            <a:r>
              <a:rPr lang="en-US" sz="3200" dirty="0">
                <a:solidFill>
                  <a:schemeClr val="accent3">
                    <a:lumMod val="25000"/>
                  </a:schemeClr>
                </a:solidFill>
                <a:latin typeface="Abadi" panose="020B0604020104020204" pitchFamily="34" charset="0"/>
              </a:rPr>
              <a:t>Use request() on API from Space X</a:t>
            </a:r>
          </a:p>
          <a:p>
            <a:pPr marL="457200" indent="-457200">
              <a:lnSpc>
                <a:spcPct val="100000"/>
              </a:lnSpc>
              <a:spcBef>
                <a:spcPts val="1400"/>
              </a:spcBef>
              <a:buAutoNum type="arabicPeriod"/>
            </a:pPr>
            <a:r>
              <a:rPr lang="en-US" sz="3200" dirty="0" err="1">
                <a:solidFill>
                  <a:schemeClr val="accent3">
                    <a:lumMod val="25000"/>
                  </a:schemeClr>
                </a:solidFill>
                <a:latin typeface="Abadi" panose="020B0604020104020204" pitchFamily="34" charset="0"/>
              </a:rPr>
              <a:t>Webscrape</a:t>
            </a:r>
            <a:r>
              <a:rPr lang="en-US" sz="3200" dirty="0">
                <a:solidFill>
                  <a:schemeClr val="accent3">
                    <a:lumMod val="25000"/>
                  </a:schemeClr>
                </a:solidFill>
                <a:latin typeface="Abadi" panose="020B0604020104020204" pitchFamily="34" charset="0"/>
              </a:rPr>
              <a:t> Wiki for launch records</a:t>
            </a:r>
          </a:p>
          <a:p>
            <a:pPr marL="342900" indent="-342900">
              <a:lnSpc>
                <a:spcPct val="100000"/>
              </a:lnSpc>
              <a:spcBef>
                <a:spcPts val="1400"/>
              </a:spcBef>
              <a:buAutoNum type="arabicPeriod"/>
            </a:pPr>
            <a:r>
              <a:rPr lang="en-US" sz="2400" dirty="0">
                <a:solidFill>
                  <a:schemeClr val="accent3">
                    <a:lumMod val="25000"/>
                  </a:schemeClr>
                </a:solidFill>
                <a:latin typeface="Abadi" panose="020B0604020104020204" pitchFamily="34" charset="0"/>
              </a:rPr>
              <a:t> Extract and Create Data frame using Beautiful Soup </a:t>
            </a:r>
          </a:p>
          <a:p>
            <a:pPr marL="342900" indent="-342900">
              <a:lnSpc>
                <a:spcPct val="100000"/>
              </a:lnSpc>
              <a:spcBef>
                <a:spcPts val="1400"/>
              </a:spcBef>
              <a:buAutoNum type="arabicPeriod"/>
            </a:pPr>
            <a:r>
              <a:rPr lang="en-US" sz="2400" dirty="0">
                <a:solidFill>
                  <a:schemeClr val="accent3">
                    <a:lumMod val="25000"/>
                  </a:schemeClr>
                </a:solidFill>
                <a:latin typeface="Abadi" panose="020B0604020104020204" pitchFamily="34" charset="0"/>
              </a:rPr>
              <a:t>Decode response content as </a:t>
            </a:r>
            <a:r>
              <a:rPr lang="en-US" sz="2400" dirty="0" err="1">
                <a:solidFill>
                  <a:schemeClr val="accent3">
                    <a:lumMod val="25000"/>
                  </a:schemeClr>
                </a:solidFill>
                <a:latin typeface="Abadi" panose="020B0604020104020204" pitchFamily="34" charset="0"/>
              </a:rPr>
              <a:t>json</a:t>
            </a:r>
            <a:r>
              <a:rPr lang="en-US" sz="2400" dirty="0">
                <a:solidFill>
                  <a:schemeClr val="accent3">
                    <a:lumMod val="25000"/>
                  </a:schemeClr>
                </a:solidFill>
                <a:latin typeface="Abadi" panose="020B0604020104020204" pitchFamily="34" charset="0"/>
              </a:rPr>
              <a:t> file to be converted into a pandas </a:t>
            </a:r>
            <a:r>
              <a:rPr lang="en-US" sz="2400" dirty="0" err="1">
                <a:solidFill>
                  <a:schemeClr val="accent3">
                    <a:lumMod val="25000"/>
                  </a:schemeClr>
                </a:solidFill>
                <a:latin typeface="Abadi" panose="020B0604020104020204" pitchFamily="34" charset="0"/>
              </a:rPr>
              <a:t>dataframe</a:t>
            </a:r>
            <a:r>
              <a:rPr lang="en-US" sz="2400" dirty="0">
                <a:solidFill>
                  <a:schemeClr val="accent3">
                    <a:lumMod val="25000"/>
                  </a:schemeClr>
                </a:solidFill>
                <a:latin typeface="Abadi" panose="020B0604020104020204" pitchFamily="34" charset="0"/>
              </a:rPr>
              <a:t> with .</a:t>
            </a:r>
            <a:r>
              <a:rPr lang="en-US" sz="2400" dirty="0" err="1">
                <a:solidFill>
                  <a:schemeClr val="accent3">
                    <a:lumMod val="25000"/>
                  </a:schemeClr>
                </a:solidFill>
                <a:latin typeface="Abadi" panose="020B0604020104020204" pitchFamily="34" charset="0"/>
              </a:rPr>
              <a:t>json_normalize</a:t>
            </a:r>
            <a:r>
              <a:rPr lang="en-US" sz="2400" dirty="0">
                <a:solidFill>
                  <a:schemeClr val="accent3">
                    <a:lumMod val="25000"/>
                  </a:schemeClr>
                </a:solidFill>
                <a:latin typeface="Abadi" panose="020B0604020104020204" pitchFamily="34" charset="0"/>
              </a:rPr>
              <a:t>()</a:t>
            </a:r>
          </a:p>
          <a:p>
            <a:pPr marL="342900" indent="-342900">
              <a:lnSpc>
                <a:spcPct val="100000"/>
              </a:lnSpc>
              <a:spcBef>
                <a:spcPts val="1400"/>
              </a:spcBef>
              <a:buAutoNum type="arabicPeriod"/>
            </a:pPr>
            <a:r>
              <a:rPr lang="en-US" sz="2400" dirty="0">
                <a:solidFill>
                  <a:schemeClr val="accent3">
                    <a:lumMod val="25000"/>
                  </a:schemeClr>
                </a:solidFill>
                <a:latin typeface="Abadi" panose="020B0604020104020204" pitchFamily="34" charset="0"/>
              </a:rPr>
              <a:t>The goal was to extract the launch records as HTML table, parse the table and convert to pandas DF(</a:t>
            </a:r>
            <a:r>
              <a:rPr lang="en-US" sz="2400" dirty="0" err="1">
                <a:solidFill>
                  <a:schemeClr val="accent3">
                    <a:lumMod val="25000"/>
                  </a:schemeClr>
                </a:solidFill>
                <a:latin typeface="Abadi" panose="020B0604020104020204" pitchFamily="34" charset="0"/>
              </a:rPr>
              <a:t>dataframe</a:t>
            </a:r>
            <a:r>
              <a:rPr lang="en-US" sz="2400" dirty="0">
                <a:solidFill>
                  <a:schemeClr val="accent3">
                    <a:lumMod val="25000"/>
                  </a:schemeClr>
                </a:solidFill>
                <a:latin typeface="Abadi" panose="020B0604020104020204" pitchFamily="34" charset="0"/>
              </a:rPr>
              <a:t>).</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kumimoji="0" lang="en-US" altLang="en-US" sz="2000" b="0" i="0" u="none" strike="noStrike" cap="none" normalizeH="0" baseline="0" dirty="0">
                <a:ln>
                  <a:noFill/>
                </a:ln>
                <a:solidFill>
                  <a:schemeClr val="tx1"/>
                </a:solidFill>
                <a:effectLst/>
                <a:latin typeface="Arial" panose="020B0604020202020204" pitchFamily="34" charset="0"/>
              </a:rPr>
              <a:t>To gather data, sanitize the requested data, and do some simple data wrangling and formatting, we used the get request to the SpaceX API.</a:t>
            </a:r>
          </a:p>
          <a:p>
            <a:pPr>
              <a:lnSpc>
                <a:spcPct val="100000"/>
              </a:lnSpc>
              <a:spcBef>
                <a:spcPts val="1400"/>
              </a:spcBef>
            </a:pP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The GitHub Link for the code is in https://github.com/Neuromanxer/DataSciCapstone</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213629D6-40D3-8C92-72E7-0151F216D91E}"/>
              </a:ext>
            </a:extLst>
          </p:cNvPr>
          <p:cNvPicPr>
            <a:picLocks noChangeAspect="1"/>
          </p:cNvPicPr>
          <p:nvPr/>
        </p:nvPicPr>
        <p:blipFill>
          <a:blip r:embed="rId3"/>
          <a:stretch>
            <a:fillRect/>
          </a:stretch>
        </p:blipFill>
        <p:spPr>
          <a:xfrm>
            <a:off x="6529778" y="714037"/>
            <a:ext cx="4892211" cy="1731422"/>
          </a:xfrm>
          <a:prstGeom prst="rect">
            <a:avLst/>
          </a:prstGeom>
        </p:spPr>
      </p:pic>
      <p:pic>
        <p:nvPicPr>
          <p:cNvPr id="5" name="Picture 4">
            <a:extLst>
              <a:ext uri="{FF2B5EF4-FFF2-40B4-BE49-F238E27FC236}">
                <a16:creationId xmlns:a16="http://schemas.microsoft.com/office/drawing/2014/main" id="{924D5EDC-D8D3-CF42-EEDF-0033D19828AC}"/>
              </a:ext>
            </a:extLst>
          </p:cNvPr>
          <p:cNvPicPr>
            <a:picLocks noChangeAspect="1"/>
          </p:cNvPicPr>
          <p:nvPr/>
        </p:nvPicPr>
        <p:blipFill>
          <a:blip r:embed="rId4"/>
          <a:stretch>
            <a:fillRect/>
          </a:stretch>
        </p:blipFill>
        <p:spPr>
          <a:xfrm>
            <a:off x="7001389" y="2468446"/>
            <a:ext cx="3426765" cy="1485181"/>
          </a:xfrm>
          <a:prstGeom prst="rect">
            <a:avLst/>
          </a:prstGeom>
        </p:spPr>
      </p:pic>
      <p:pic>
        <p:nvPicPr>
          <p:cNvPr id="7" name="Picture 6">
            <a:extLst>
              <a:ext uri="{FF2B5EF4-FFF2-40B4-BE49-F238E27FC236}">
                <a16:creationId xmlns:a16="http://schemas.microsoft.com/office/drawing/2014/main" id="{DF858A37-66FC-3A68-ED34-2150B941666D}"/>
              </a:ext>
            </a:extLst>
          </p:cNvPr>
          <p:cNvPicPr>
            <a:picLocks noChangeAspect="1"/>
          </p:cNvPicPr>
          <p:nvPr/>
        </p:nvPicPr>
        <p:blipFill>
          <a:blip r:embed="rId5"/>
          <a:stretch>
            <a:fillRect/>
          </a:stretch>
        </p:blipFill>
        <p:spPr>
          <a:xfrm>
            <a:off x="6158659" y="4063940"/>
            <a:ext cx="6095552" cy="253919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400" dirty="0">
                <a:solidFill>
                  <a:schemeClr val="accent3">
                    <a:lumMod val="25000"/>
                  </a:schemeClr>
                </a:solidFill>
                <a:latin typeface="Abadi" panose="020B0604020104020204" pitchFamily="34" charset="0"/>
              </a:rPr>
              <a:t>The GitHub Link for the code notebook is in https://github.com/Neuromanxer/DataSciCapstone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8" name="Picture 7">
            <a:extLst>
              <a:ext uri="{FF2B5EF4-FFF2-40B4-BE49-F238E27FC236}">
                <a16:creationId xmlns:a16="http://schemas.microsoft.com/office/drawing/2014/main" id="{038A4BC2-8C59-500A-3773-6079B98D083F}"/>
              </a:ext>
            </a:extLst>
          </p:cNvPr>
          <p:cNvPicPr>
            <a:picLocks noChangeAspect="1"/>
          </p:cNvPicPr>
          <p:nvPr/>
        </p:nvPicPr>
        <p:blipFill>
          <a:blip r:embed="rId3"/>
          <a:stretch>
            <a:fillRect/>
          </a:stretch>
        </p:blipFill>
        <p:spPr>
          <a:xfrm>
            <a:off x="6715650" y="1144989"/>
            <a:ext cx="2577386" cy="2423158"/>
          </a:xfrm>
          <a:prstGeom prst="rect">
            <a:avLst/>
          </a:prstGeom>
        </p:spPr>
      </p:pic>
      <p:pic>
        <p:nvPicPr>
          <p:cNvPr id="13" name="Picture 12">
            <a:extLst>
              <a:ext uri="{FF2B5EF4-FFF2-40B4-BE49-F238E27FC236}">
                <a16:creationId xmlns:a16="http://schemas.microsoft.com/office/drawing/2014/main" id="{912D2E3C-93C9-354A-51C9-7D6817CD9E36}"/>
              </a:ext>
            </a:extLst>
          </p:cNvPr>
          <p:cNvPicPr>
            <a:picLocks noChangeAspect="1"/>
          </p:cNvPicPr>
          <p:nvPr/>
        </p:nvPicPr>
        <p:blipFill>
          <a:blip r:embed="rId4"/>
          <a:stretch>
            <a:fillRect/>
          </a:stretch>
        </p:blipFill>
        <p:spPr>
          <a:xfrm>
            <a:off x="6416377" y="3714327"/>
            <a:ext cx="3175931" cy="216506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purl.org/dc/elements/1.1/"/>
    <ds:schemaRef ds:uri="http://schemas.microsoft.com/office/2006/documentManagement/types"/>
    <ds:schemaRef ds:uri="http://purl.org/dc/terms/"/>
    <ds:schemaRef ds:uri="155be751-a274-42e8-93fb-f39d3b9bccc8"/>
    <ds:schemaRef ds:uri="http://schemas.microsoft.com/office/2006/metadata/properties"/>
    <ds:schemaRef ds:uri="http://purl.org/dc/dcmitype/"/>
    <ds:schemaRef ds:uri="http://schemas.microsoft.com/office/infopath/2007/PartnerControls"/>
    <ds:schemaRef ds:uri="http://schemas.openxmlformats.org/package/2006/metadata/core-properties"/>
    <ds:schemaRef ds:uri="f80a141d-92ca-4d3d-9308-f7e7b1d44ce8"/>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1393</TotalTime>
  <Words>2033</Words>
  <Application>Microsoft Office PowerPoint</Application>
  <PresentationFormat>Widescreen</PresentationFormat>
  <Paragraphs>191</Paragraphs>
  <Slides>46</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__Inter_aaf875</vt: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ethan hong</cp:lastModifiedBy>
  <cp:revision>199</cp:revision>
  <dcterms:created xsi:type="dcterms:W3CDTF">2021-04-29T18:58:34Z</dcterms:created>
  <dcterms:modified xsi:type="dcterms:W3CDTF">2024-06-11T18:33:51Z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